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NTR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gNUzDD4rBNaN+VFXl916r6vPbm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NTR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;p1"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433" y="238949"/>
            <a:ext cx="567001" cy="2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0"/>
          <p:cNvSpPr txBox="1"/>
          <p:nvPr/>
        </p:nvSpPr>
        <p:spPr>
          <a:xfrm>
            <a:off x="7745015" y="4850114"/>
            <a:ext cx="1161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None/>
            </a:pPr>
            <a:r>
              <a:rPr b="1" i="0" lang="cs-CZ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www.newton.university</a:t>
            </a:r>
            <a:endParaRPr/>
          </a:p>
        </p:txBody>
      </p:sp>
      <p:sp>
        <p:nvSpPr>
          <p:cNvPr id="14" name="Google Shape;14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T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3;p2" id="15" name="Google Shape;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780" y="333449"/>
            <a:ext cx="5552707" cy="2719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4;p2" id="16" name="Google Shape;1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3750" y="338850"/>
            <a:ext cx="1687500" cy="3050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332779" y="4421385"/>
            <a:ext cx="8478301" cy="32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b="1" sz="19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b="1" sz="19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b="1" sz="19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b="1" sz="19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b="1" sz="1900">
                <a:solidFill>
                  <a:schemeClr val="accent1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type="title"/>
          </p:nvPr>
        </p:nvSpPr>
        <p:spPr>
          <a:xfrm>
            <a:off x="332779" y="3152180"/>
            <a:ext cx="8478301" cy="10125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>
  <p:cSld name="Obsah s titulkem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4842271" y="1248370"/>
            <a:ext cx="3496802" cy="34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2" type="body"/>
          </p:nvPr>
        </p:nvSpPr>
        <p:spPr>
          <a:xfrm>
            <a:off x="1398983" y="1248370"/>
            <a:ext cx="2902801" cy="34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type="title"/>
          </p:nvPr>
        </p:nvSpPr>
        <p:spPr>
          <a:xfrm>
            <a:off x="1398983" y="238949"/>
            <a:ext cx="6940201" cy="71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>
  <p:cSld name="Obrázek s titulkem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>
            <p:ph idx="2" type="pic"/>
          </p:nvPr>
        </p:nvSpPr>
        <p:spPr>
          <a:xfrm>
            <a:off x="4842271" y="1248370"/>
            <a:ext cx="3496802" cy="3415802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1398983" y="1248370"/>
            <a:ext cx="2902801" cy="34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type="title"/>
          </p:nvPr>
        </p:nvSpPr>
        <p:spPr>
          <a:xfrm>
            <a:off x="1398983" y="238949"/>
            <a:ext cx="6940201" cy="71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;p1" id="21" name="Google Shape;2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433" y="238949"/>
            <a:ext cx="567001" cy="2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/>
          <p:nvPr/>
        </p:nvSpPr>
        <p:spPr>
          <a:xfrm>
            <a:off x="7745015" y="4850114"/>
            <a:ext cx="1161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None/>
            </a:pPr>
            <a:r>
              <a:rPr b="1" i="0" lang="cs-CZ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www.newton.university</a:t>
            </a:r>
            <a:endParaRPr/>
          </a:p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1398983" y="1248370"/>
            <a:ext cx="6940201" cy="3415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type="title"/>
          </p:nvPr>
        </p:nvSpPr>
        <p:spPr>
          <a:xfrm>
            <a:off x="1398983" y="238949"/>
            <a:ext cx="6940201" cy="71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graf (šedé pozadí)">
  <p:cSld name="Nadpis a graf (šedé pozadí)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T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30;p5" id="28" name="Google Shape;2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433" y="238949"/>
            <a:ext cx="567001" cy="2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2"/>
          <p:cNvSpPr txBox="1"/>
          <p:nvPr/>
        </p:nvSpPr>
        <p:spPr>
          <a:xfrm>
            <a:off x="7745015" y="4850114"/>
            <a:ext cx="1161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NTR"/>
              <a:buNone/>
            </a:pPr>
            <a:r>
              <a:rPr b="1" i="0" lang="cs-CZ" sz="700" u="none" cap="none" strike="noStrike">
                <a:solidFill>
                  <a:schemeClr val="accent6"/>
                </a:solidFill>
                <a:latin typeface="NTR"/>
                <a:ea typeface="NTR"/>
                <a:cs typeface="NTR"/>
                <a:sym typeface="NTR"/>
              </a:rPr>
              <a:t>www.newton.university</a:t>
            </a:r>
            <a:endParaRPr/>
          </a:p>
        </p:txBody>
      </p:sp>
      <p:sp>
        <p:nvSpPr>
          <p:cNvPr id="30" name="Google Shape;30;p12"/>
          <p:cNvSpPr txBox="1"/>
          <p:nvPr>
            <p:ph type="title"/>
          </p:nvPr>
        </p:nvSpPr>
        <p:spPr>
          <a:xfrm>
            <a:off x="1398983" y="238949"/>
            <a:ext cx="6940201" cy="71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>
  <p:cSld name="Záhlaví oddíl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T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3"/>
          <p:cNvSpPr txBox="1"/>
          <p:nvPr/>
        </p:nvSpPr>
        <p:spPr>
          <a:xfrm>
            <a:off x="7745015" y="4850114"/>
            <a:ext cx="1161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NTR"/>
              <a:buNone/>
            </a:pPr>
            <a:r>
              <a:rPr b="1" i="0" lang="cs-CZ" sz="700" u="none" cap="none" strike="noStrike">
                <a:solidFill>
                  <a:schemeClr val="accent6"/>
                </a:solidFill>
                <a:latin typeface="NTR"/>
                <a:ea typeface="NTR"/>
                <a:cs typeface="NTR"/>
                <a:sym typeface="NTR"/>
              </a:rPr>
              <a:t>www.newton.university</a:t>
            </a:r>
            <a:endParaRPr/>
          </a:p>
        </p:txBody>
      </p:sp>
      <p:pic>
        <p:nvPicPr>
          <p:cNvPr descr="Google Shape;38;p6" id="35" name="Google Shape;3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433" y="238949"/>
            <a:ext cx="567001" cy="2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3"/>
          <p:cNvSpPr/>
          <p:nvPr>
            <p:ph idx="3" type="pic"/>
          </p:nvPr>
        </p:nvSpPr>
        <p:spPr>
          <a:xfrm>
            <a:off x="238125" y="238949"/>
            <a:ext cx="567000" cy="27690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7745015" y="4778573"/>
            <a:ext cx="1161001" cy="270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None/>
              <a:defRPr b="1" sz="700">
                <a:solidFill>
                  <a:schemeClr val="accent6"/>
                </a:solidFill>
              </a:defRPr>
            </a:lvl1pPr>
            <a:lvl2pPr indent="-27305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—"/>
              <a:defRPr b="1" sz="700">
                <a:solidFill>
                  <a:schemeClr val="accent6"/>
                </a:solidFill>
              </a:defRPr>
            </a:lvl2pPr>
            <a:lvl3pPr indent="-27305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—"/>
              <a:defRPr b="1" sz="700">
                <a:solidFill>
                  <a:schemeClr val="accent6"/>
                </a:solidFill>
              </a:defRPr>
            </a:lvl3pPr>
            <a:lvl4pPr indent="-27305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—"/>
              <a:defRPr b="1" sz="700">
                <a:solidFill>
                  <a:schemeClr val="accent6"/>
                </a:solidFill>
              </a:defRPr>
            </a:lvl4pPr>
            <a:lvl5pPr indent="-27305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—"/>
              <a:defRPr b="1" sz="700">
                <a:solidFill>
                  <a:schemeClr val="accent6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type="title"/>
          </p:nvPr>
        </p:nvSpPr>
        <p:spPr>
          <a:xfrm>
            <a:off x="1398983" y="951308"/>
            <a:ext cx="3173101" cy="3240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  <a:defRPr sz="43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líčové ukazatele">
  <p:cSld name="Klíčové ukazate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6667565" y="3233141"/>
            <a:ext cx="1671601" cy="7560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Arial"/>
              <a:buNone/>
              <a:defRPr b="1" sz="1900">
                <a:solidFill>
                  <a:schemeClr val="accent5"/>
                </a:solidFill>
              </a:defRPr>
            </a:lvl1pPr>
            <a:lvl2pPr indent="-3492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Arial"/>
              <a:buChar char="—"/>
              <a:defRPr b="1" sz="1900">
                <a:solidFill>
                  <a:schemeClr val="accent5"/>
                </a:solidFill>
              </a:defRPr>
            </a:lvl2pPr>
            <a:lvl3pPr indent="-3492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Arial"/>
              <a:buChar char="—"/>
              <a:defRPr b="1" sz="1900">
                <a:solidFill>
                  <a:schemeClr val="accent5"/>
                </a:solidFill>
              </a:defRPr>
            </a:lvl3pPr>
            <a:lvl4pPr indent="-3492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Arial"/>
              <a:buChar char="—"/>
              <a:defRPr b="1" sz="1900">
                <a:solidFill>
                  <a:schemeClr val="accent5"/>
                </a:solidFill>
              </a:defRPr>
            </a:lvl4pPr>
            <a:lvl5pPr indent="-3492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Arial"/>
              <a:buChar char="—"/>
              <a:defRPr b="1" sz="1900">
                <a:solidFill>
                  <a:schemeClr val="accent5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3343275" y="3233141"/>
            <a:ext cx="2160300" cy="7560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667565" y="1775222"/>
            <a:ext cx="1671600" cy="7560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3343275" y="1775222"/>
            <a:ext cx="2160300" cy="7560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5" type="body"/>
          </p:nvPr>
        </p:nvSpPr>
        <p:spPr>
          <a:xfrm>
            <a:off x="5628149" y="3233141"/>
            <a:ext cx="915000" cy="863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6" type="body"/>
          </p:nvPr>
        </p:nvSpPr>
        <p:spPr>
          <a:xfrm>
            <a:off x="1398983" y="3233142"/>
            <a:ext cx="1822501" cy="863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7" type="body"/>
          </p:nvPr>
        </p:nvSpPr>
        <p:spPr>
          <a:xfrm>
            <a:off x="5628149" y="1775220"/>
            <a:ext cx="915000" cy="86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8" type="body"/>
          </p:nvPr>
        </p:nvSpPr>
        <p:spPr>
          <a:xfrm>
            <a:off x="1398983" y="1775222"/>
            <a:ext cx="1822501" cy="86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type="title"/>
          </p:nvPr>
        </p:nvSpPr>
        <p:spPr>
          <a:xfrm>
            <a:off x="1398983" y="238949"/>
            <a:ext cx="6940201" cy="71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 2">
  <p:cSld name="Záhlaví oddílu 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T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 txBox="1"/>
          <p:nvPr/>
        </p:nvSpPr>
        <p:spPr>
          <a:xfrm>
            <a:off x="7745015" y="4850114"/>
            <a:ext cx="1161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NTR"/>
              <a:buNone/>
            </a:pPr>
            <a:r>
              <a:rPr b="1" i="0" lang="cs-CZ" sz="700" u="none" cap="none" strike="noStrike">
                <a:solidFill>
                  <a:schemeClr val="accent6"/>
                </a:solidFill>
                <a:latin typeface="NTR"/>
                <a:ea typeface="NTR"/>
                <a:cs typeface="NTR"/>
                <a:sym typeface="NTR"/>
              </a:rPr>
              <a:t>www.newton.university</a:t>
            </a:r>
            <a:endParaRPr/>
          </a:p>
        </p:txBody>
      </p:sp>
      <p:pic>
        <p:nvPicPr>
          <p:cNvPr descr="Google Shape;58;p8" id="55" name="Google Shape;5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433" y="238949"/>
            <a:ext cx="567001" cy="2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5"/>
          <p:cNvSpPr/>
          <p:nvPr>
            <p:ph idx="3" type="pic"/>
          </p:nvPr>
        </p:nvSpPr>
        <p:spPr>
          <a:xfrm>
            <a:off x="238125" y="238949"/>
            <a:ext cx="567000" cy="276902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7745015" y="4778573"/>
            <a:ext cx="1161001" cy="270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None/>
              <a:defRPr b="1" sz="700">
                <a:solidFill>
                  <a:schemeClr val="accent6"/>
                </a:solidFill>
              </a:defRPr>
            </a:lvl1pPr>
            <a:lvl2pPr indent="-27305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—"/>
              <a:defRPr b="1" sz="700">
                <a:solidFill>
                  <a:schemeClr val="accent6"/>
                </a:solidFill>
              </a:defRPr>
            </a:lvl2pPr>
            <a:lvl3pPr indent="-27305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—"/>
              <a:defRPr b="1" sz="700">
                <a:solidFill>
                  <a:schemeClr val="accent6"/>
                </a:solidFill>
              </a:defRPr>
            </a:lvl3pPr>
            <a:lvl4pPr indent="-27305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—"/>
              <a:defRPr b="1" sz="700">
                <a:solidFill>
                  <a:schemeClr val="accent6"/>
                </a:solidFill>
              </a:defRPr>
            </a:lvl4pPr>
            <a:lvl5pPr indent="-27305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Char char="—"/>
              <a:defRPr b="1" sz="700">
                <a:solidFill>
                  <a:schemeClr val="accent6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type="title"/>
          </p:nvPr>
        </p:nvSpPr>
        <p:spPr>
          <a:xfrm>
            <a:off x="1398983" y="951308"/>
            <a:ext cx="6345901" cy="3240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300"/>
              <a:buFont typeface="Arial"/>
              <a:buNone/>
              <a:defRPr sz="83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graf">
  <p:cSld name="Nadpis a graf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398983" y="238949"/>
            <a:ext cx="6940201" cy="71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obsah a dva obrázky">
  <p:cSld name="Nadpis, obsah a dva obrázk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>
            <p:ph idx="2" type="pic"/>
          </p:nvPr>
        </p:nvSpPr>
        <p:spPr>
          <a:xfrm>
            <a:off x="6232921" y="3084908"/>
            <a:ext cx="2106301" cy="1161001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7"/>
          <p:cNvSpPr/>
          <p:nvPr>
            <p:ph idx="3" type="pic"/>
          </p:nvPr>
        </p:nvSpPr>
        <p:spPr>
          <a:xfrm>
            <a:off x="6232921" y="1504950"/>
            <a:ext cx="2106301" cy="1161601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1398983" y="1248370"/>
            <a:ext cx="4293301" cy="34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—"/>
              <a:defRPr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type="title"/>
          </p:nvPr>
        </p:nvSpPr>
        <p:spPr>
          <a:xfrm>
            <a:off x="1398983" y="238949"/>
            <a:ext cx="6940201" cy="71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věrečný snímek">
  <p:cSld name="Závěrečný sníme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T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1;p13" id="72" name="Google Shape;7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2780" y="333449"/>
            <a:ext cx="5552707" cy="2719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2;p13" id="73" name="Google Shape;73;p18"/>
          <p:cNvPicPr preferRelativeResize="0"/>
          <p:nvPr/>
        </p:nvPicPr>
        <p:blipFill rotWithShape="1">
          <a:blip r:embed="rId3">
            <a:alphaModFix/>
          </a:blip>
          <a:srcRect b="5476" l="0" r="0" t="0"/>
          <a:stretch/>
        </p:blipFill>
        <p:spPr>
          <a:xfrm>
            <a:off x="4337549" y="390150"/>
            <a:ext cx="4697341" cy="4753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3;p13" id="74" name="Google Shape;7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3750" y="338850"/>
            <a:ext cx="1687500" cy="30508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32779" y="4063007"/>
            <a:ext cx="8478301" cy="735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>
                <a:solidFill>
                  <a:srgbClr val="FFFFFF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type="title"/>
          </p:nvPr>
        </p:nvSpPr>
        <p:spPr>
          <a:xfrm>
            <a:off x="332779" y="3220046"/>
            <a:ext cx="8478301" cy="702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;p1" id="6" name="Google Shape;6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8433" y="238949"/>
            <a:ext cx="567001" cy="2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/>
          <p:nvPr/>
        </p:nvSpPr>
        <p:spPr>
          <a:xfrm>
            <a:off x="7745015" y="4850114"/>
            <a:ext cx="1161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None/>
            </a:pPr>
            <a:r>
              <a:rPr b="1" i="0" lang="cs-CZ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www.newton.university</a:t>
            </a:r>
            <a:endParaRPr/>
          </a:p>
        </p:txBody>
      </p:sp>
      <p:sp>
        <p:nvSpPr>
          <p:cNvPr id="8" name="Google Shape;8;p9"/>
          <p:cNvSpPr txBox="1"/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"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—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—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—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—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idx="4294967295" type="ctrTitle"/>
          </p:nvPr>
        </p:nvSpPr>
        <p:spPr>
          <a:xfrm>
            <a:off x="332849" y="3230769"/>
            <a:ext cx="8478302" cy="10125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br>
              <a:rPr b="0" i="0" lang="cs-CZ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NEWTON Business Accelerator 4.0 </a:t>
            </a:r>
            <a:endParaRPr/>
          </a:p>
        </p:txBody>
      </p:sp>
      <p:sp>
        <p:nvSpPr>
          <p:cNvPr id="95" name="Google Shape;95;p1"/>
          <p:cNvSpPr txBox="1"/>
          <p:nvPr>
            <p:ph idx="4294967295" type="subTitle"/>
          </p:nvPr>
        </p:nvSpPr>
        <p:spPr>
          <a:xfrm>
            <a:off x="332778" y="4421385"/>
            <a:ext cx="8478302" cy="32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</a:pPr>
            <a:r>
              <a:rPr b="1" i="0" lang="cs-CZ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Projekt/ jméno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1194032" y="1909004"/>
            <a:ext cx="6940199" cy="1764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❑"/>
            </a:pPr>
            <a:r>
              <a:rPr lang="cs-CZ"/>
              <a:t>PROBLÉM</a:t>
            </a:r>
            <a:endParaRPr/>
          </a:p>
          <a:p>
            <a:pPr indent="-19050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t/>
            </a:r>
            <a:endParaRPr/>
          </a:p>
          <a:p>
            <a:pPr indent="-2857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❑"/>
            </a:pPr>
            <a:r>
              <a:rPr lang="cs-CZ"/>
              <a:t>ŘEŠENÍ</a:t>
            </a:r>
            <a:endParaRPr/>
          </a:p>
          <a:p>
            <a:pPr indent="-19050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" name="Google Shape;101;p2"/>
          <p:cNvSpPr txBox="1"/>
          <p:nvPr>
            <p:ph type="title"/>
          </p:nvPr>
        </p:nvSpPr>
        <p:spPr>
          <a:xfrm>
            <a:off x="1194032" y="839322"/>
            <a:ext cx="6940199" cy="712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cs-CZ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 TO JE (PRODUKT/SLUŽBA)</a:t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1026253" y="1875448"/>
            <a:ext cx="6940199" cy="1764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❑"/>
            </a:pPr>
            <a:r>
              <a:rPr lang="cs-CZ"/>
              <a:t>CÍLOVKA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t/>
            </a:r>
            <a:endParaRPr/>
          </a:p>
          <a:p>
            <a:pPr indent="-2857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❑"/>
            </a:pPr>
            <a:r>
              <a:rPr lang="cs-CZ"/>
              <a:t>TRH</a:t>
            </a:r>
            <a:endParaRPr/>
          </a:p>
          <a:p>
            <a:pPr indent="-19050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t/>
            </a:r>
            <a:endParaRPr/>
          </a:p>
          <a:p>
            <a:pPr indent="-2857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❑"/>
            </a:pPr>
            <a:r>
              <a:rPr lang="cs-CZ"/>
              <a:t>PŘÍLEŽITOST NA TRHU </a:t>
            </a:r>
            <a:endParaRPr/>
          </a:p>
        </p:txBody>
      </p:sp>
      <p:sp>
        <p:nvSpPr>
          <p:cNvPr id="107" name="Google Shape;107;p3"/>
          <p:cNvSpPr txBox="1"/>
          <p:nvPr>
            <p:ph type="title"/>
          </p:nvPr>
        </p:nvSpPr>
        <p:spPr>
          <a:xfrm>
            <a:off x="1194032" y="839322"/>
            <a:ext cx="6940199" cy="712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cs-CZ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KOMU TÍM PROSPĚJETE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1001085" y="1862769"/>
            <a:ext cx="6940199" cy="7126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❑"/>
            </a:pPr>
            <a:r>
              <a:rPr b="0" i="0" lang="cs-CZ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 NA TOM VYDĚLÁTE</a:t>
            </a:r>
            <a:endParaRPr/>
          </a:p>
        </p:txBody>
      </p:sp>
      <p:sp>
        <p:nvSpPr>
          <p:cNvPr id="113" name="Google Shape;113;p4"/>
          <p:cNvSpPr txBox="1"/>
          <p:nvPr>
            <p:ph type="title"/>
          </p:nvPr>
        </p:nvSpPr>
        <p:spPr>
          <a:xfrm>
            <a:off x="1202421" y="877365"/>
            <a:ext cx="7345961" cy="712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cs-CZ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SHOW ME THE MONEY (BUSINESS MODEL)</a:t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1129708" y="953398"/>
            <a:ext cx="6940199" cy="481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cs-CZ" sz="2900">
                <a:solidFill>
                  <a:srgbClr val="FFFFFF"/>
                </a:solidFill>
              </a:rPr>
              <a:t>KDE JSTE TEĎ A KDE CHCETE BÝT</a:t>
            </a:r>
            <a:br>
              <a:rPr lang="cs-CZ" sz="2900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959141" y="1892226"/>
            <a:ext cx="6940199" cy="1764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857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❑"/>
            </a:pPr>
            <a:r>
              <a:rPr b="0" i="0" lang="cs-CZ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MÁM NÁPAD, BUSINESS PLÁN A CHYSTÁM SE SPUSTIT </a:t>
            </a:r>
            <a:br>
              <a:rPr b="0" i="0" lang="cs-CZ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PROJEKT ZA ___</a:t>
            </a:r>
            <a:endParaRPr/>
          </a:p>
          <a:p>
            <a:pPr indent="-19050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❑"/>
            </a:pPr>
            <a:r>
              <a:rPr b="0" i="0" lang="cs-CZ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MÁM PROTOTYP/MVP (minimum viable product neboli úplně základní verzi produktu/služby</a:t>
            </a:r>
            <a:endParaRPr/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1148543" y="1887145"/>
            <a:ext cx="6940199" cy="712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cs-CZ" sz="2900"/>
              <a:t>CO POTŘEBUJETE, ABYSTE SE POSUNUL(A) DÁL? 🚀</a:t>
            </a:r>
            <a:endParaRPr sz="2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485813" y="2105259"/>
            <a:ext cx="8054180" cy="712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cs-CZ" sz="2900"/>
              <a:t>… JEŠTĚ NĚCO BYSTE NÁM CHTĚL(A) ŘÍCT?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title"/>
          </p:nvPr>
        </p:nvSpPr>
        <p:spPr>
          <a:xfrm>
            <a:off x="791360" y="797945"/>
            <a:ext cx="6940199" cy="418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cs-CZ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  <a:endParaRPr/>
          </a:p>
        </p:txBody>
      </p:sp>
      <p:sp>
        <p:nvSpPr>
          <p:cNvPr id="135" name="Google Shape;135;p8"/>
          <p:cNvSpPr txBox="1"/>
          <p:nvPr/>
        </p:nvSpPr>
        <p:spPr>
          <a:xfrm>
            <a:off x="493041" y="1760314"/>
            <a:ext cx="7238518" cy="1999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❑"/>
            </a:pPr>
            <a:r>
              <a:rPr b="0" i="0" lang="cs-CZ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KLIDNĚ PŘIBALTE FOTKU, AŤ SI VÁS LIDI PAMATUJOU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❑"/>
            </a:pPr>
            <a:r>
              <a:rPr b="0" i="0" lang="cs-CZ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❑"/>
            </a:pPr>
            <a:r>
              <a:rPr b="0" i="0" lang="cs-CZ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TELEFON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❑"/>
            </a:pPr>
            <a:r>
              <a:rPr b="0" i="0" lang="cs-CZ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STUDUJETE NA NEWTON UNIVERSITY? 👍</a:t>
            </a:r>
            <a:br>
              <a:rPr b="0" i="0" lang="cs-CZ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PRAHA, BRNO NEBO BRATISLAVA?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❑"/>
            </a:pPr>
            <a:r>
              <a:rPr b="0" i="0" lang="cs-CZ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NESTUDUJETE, ALE CHCETE SE ZAPOJIT DO NEWTON AKCELERÁTORU? 👍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791360" y="4303552"/>
            <a:ext cx="1414945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DÍKY! 😊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wton University PPT 16:9">
  <a:themeElements>
    <a:clrScheme name="Newton University PPT 16: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EEF"/>
      </a:accent1>
      <a:accent2>
        <a:srgbClr val="F7941D"/>
      </a:accent2>
      <a:accent3>
        <a:srgbClr val="ED1A3D"/>
      </a:accent3>
      <a:accent4>
        <a:srgbClr val="4A56A6"/>
      </a:accent4>
      <a:accent5>
        <a:srgbClr val="051F3C"/>
      </a:accent5>
      <a:accent6>
        <a:srgbClr val="828F9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ton University PPT 16:9">
  <a:themeElements>
    <a:clrScheme name="Newton University PPT 16: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EEF"/>
      </a:accent1>
      <a:accent2>
        <a:srgbClr val="F7941D"/>
      </a:accent2>
      <a:accent3>
        <a:srgbClr val="ED1A3D"/>
      </a:accent3>
      <a:accent4>
        <a:srgbClr val="4A56A6"/>
      </a:accent4>
      <a:accent5>
        <a:srgbClr val="051F3C"/>
      </a:accent5>
      <a:accent6>
        <a:srgbClr val="828F9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